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851ba5e21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851ba5e2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851ba5e21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851ba5e21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851ba5e21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851ba5e21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851ba5e21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851ba5e21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851ba5e21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851ba5e2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851ba5e21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851ba5e21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8a12b2b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8a12b2b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8a12b2b0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8a12b2b0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851ba5e21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851ba5e21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851ba5e2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851ba5e2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851ba5e2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851ba5e2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83e963c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83e963c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83e963cd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83e963cd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b83e963cd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b83e963cd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851ba5e21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851ba5e21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851ba5e2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851ba5e2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851ba5e2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851ba5e2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Relationship Id="rId4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gif"/><Relationship Id="rId4" Type="http://schemas.openxmlformats.org/officeDocument/2006/relationships/image" Target="../media/image2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83025" y="0"/>
            <a:ext cx="4924800" cy="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Recommendation System 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175" y="642900"/>
            <a:ext cx="3854825" cy="20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25" y="2845350"/>
            <a:ext cx="3724050" cy="21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25" y="613138"/>
            <a:ext cx="3724051" cy="21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4175" y="2938625"/>
            <a:ext cx="3854826" cy="20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/>
        </p:nvSpPr>
        <p:spPr>
          <a:xfrm>
            <a:off x="570750" y="446400"/>
            <a:ext cx="8321100" cy="19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 Need for Item Metadata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Does not require item metadata such as genre, director, or actors, making it suitable for a wide range of applications.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Serendipitous Recommendations: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Introduces users to new items based on the preferences of similar users, leading to serendipitous discoveries.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Scalability: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Scales well with large datasets and can handle a large number of users and items efficiently.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488675" y="0"/>
            <a:ext cx="443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Benefits of Collaborative Filtering: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570750" y="3027025"/>
            <a:ext cx="8403000" cy="19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Cold-start Problem: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Difficulty in making recommendations for new users with limited interaction history or new items with few ratings.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Sparsity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Sparse user-item interaction matrices can lead to inaccurate predictions, especially for niche items or users.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Popularity Bias: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Tends to recommend popular items over niche or less well-known items, leading to a lack of diversity in recommendations.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488675" y="24889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Challenges and Limitations: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700" y="2320475"/>
            <a:ext cx="2728300" cy="7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2198550" y="1792000"/>
            <a:ext cx="4746900" cy="116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Attack-Resistant Recommendation Systems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75" y="1313225"/>
            <a:ext cx="1893750" cy="25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/>
        </p:nvSpPr>
        <p:spPr>
          <a:xfrm>
            <a:off x="670250" y="1053300"/>
            <a:ext cx="6675600" cy="255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Manipulation: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Users attempt to artificially inflate or deflate the ratings or popularity of items to influence recommendations.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Sybil Attacks: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Malicious users create multiple fake accounts to manipulate ratings or influence the recommendation algorithm.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Profile Injection: 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Injecting fake or biased user profiles into the system to skew recommendations.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Poisoning: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Introducing fraudulent or misleading data into the recommendation system to undermine its accuracy and effectiveness.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560825" y="177850"/>
            <a:ext cx="615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Types of Attacks on Recommendation Systems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670250" y="3816575"/>
            <a:ext cx="667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https://static.googleusercontent.com/media/research.google.com/en//pubs/archive/34404.pdf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259900" y="528475"/>
            <a:ext cx="7811100" cy="345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Robust Algorithms: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Implementing recommendation algorithms that are resistant to manipulation and adversarial attacks.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Anomaly Detection: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Monitoring user behavior and identifying abnormal patterns that may indicate fraudulent activity or attacks.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Reputation Systems: 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Assigning reputation scores to users based on their behavior and interactions to detect and mitigate malicious activities.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Sanitization: 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Filtering and sanitizing user-generated content and interactions to remove spam, fake reviews, or other malicious inputs.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Differential Privacy: 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Incorporating differential privacy techniques to protect user privacy and prevent adversaries from inferring sensitive information from recommendation data.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164150" y="82075"/>
            <a:ext cx="5266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Strategies for Attack Resistance: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525" y="3707075"/>
            <a:ext cx="3351475" cy="14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287275" y="1313225"/>
            <a:ext cx="7879500" cy="255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Trust-Based Filtering: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Considering the trustworthiness of users and items when generating recommendations to mitigate the impact of malicious actors.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Robust Optimization: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Formulating recommendation algorithms to optimize performance under adversarial conditions and resist manipulation attempts.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Adversarial Training: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Training recommendation models with adversarial examples to improve resilience against adversarial attacks.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Community Feedback: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Leveraging feedback from the user community to identify and address suspicious or fraudulent activities.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205200" y="547175"/>
            <a:ext cx="422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Example Techniques for Attack Resistance: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/>
        </p:nvSpPr>
        <p:spPr>
          <a:xfrm>
            <a:off x="652875" y="785000"/>
            <a:ext cx="7896900" cy="19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Maintains Integrity: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Ensures that recommendations are reliable and trustworthy, even in the presence of malicious actors.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Protects User Experience: 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Safeguards users from being misled or influenced by fraudulent recommendations or manipulative behavior.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Enhances Trust: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Builds trust and confidence in the recommendation system among users by demonstrating its resilience to attacks and manipulation.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519825" y="218850"/>
            <a:ext cx="753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Benefits &amp; Limitationsof Attack-Resistant Recommendation Systems: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652875" y="3028450"/>
            <a:ext cx="7896900" cy="19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Trade-offs: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Balancing attack resistance with other objectives such as recommendation accuracy, scalability, and user experience.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Adversarial Adaptation: 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Adversaries may adapt their strategies over time, necessitating continuous updates and improvements to defense mechanisms.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Overhead: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Implementing attack-resistant mechanisms may incur additional computational overhead and complexity.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/>
        </p:nvSpPr>
        <p:spPr>
          <a:xfrm>
            <a:off x="383025" y="95725"/>
            <a:ext cx="714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" sz="1700">
                <a:solidFill>
                  <a:srgbClr val="05192D"/>
                </a:solidFill>
                <a:highlight>
                  <a:srgbClr val="FFFFFF"/>
                </a:highlight>
              </a:rPr>
              <a:t>Understanding a Regression Problem</a:t>
            </a:r>
            <a:endParaRPr b="1" sz="1700">
              <a:solidFill>
                <a:srgbClr val="05192D"/>
              </a:solidFill>
              <a:highlight>
                <a:srgbClr val="FFFFFF"/>
              </a:highlight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383025" y="542125"/>
            <a:ext cx="8029800" cy="4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5192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Regression belongs to the class of </a:t>
            </a:r>
            <a:r>
              <a:rPr b="1" lang="en" sz="1700">
                <a:solidFill>
                  <a:srgbClr val="05192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Supervised Learning </a:t>
            </a:r>
            <a:r>
              <a:rPr lang="en" sz="1700">
                <a:solidFill>
                  <a:srgbClr val="05192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tasks where the datasets that are used for predictive/statistical modeling contain Continuous labels..</a:t>
            </a:r>
            <a:endParaRPr sz="1700">
              <a:solidFill>
                <a:srgbClr val="05192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5192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5192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Equation of linear regression:</a:t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 = a0 + a1x1 + a2x2 + … + aixi</a:t>
            </a:r>
            <a:endParaRPr b="1"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Here,</a:t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 response variable</a:t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xi </a:t>
            </a:r>
            <a:r>
              <a:rPr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 ith predictor variable</a:t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ai </a:t>
            </a:r>
            <a:r>
              <a:rPr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= average effect on y as xi increases by 1</a:t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Linear Regression, we predict the value by an integer number.</a:t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Here no activation function is used.</a:t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7323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Here we calculate Root Mean Square Error(RMSE) to predict the next weight value.</a:t>
            </a:r>
            <a:endParaRPr sz="1700">
              <a:solidFill>
                <a:srgbClr val="27323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200" y="1181500"/>
            <a:ext cx="2293100" cy="22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375" y="302875"/>
            <a:ext cx="4129300" cy="41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113" y="302950"/>
            <a:ext cx="3595775" cy="28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900" y="3400375"/>
            <a:ext cx="2496206" cy="16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246250" y="1737300"/>
            <a:ext cx="2653800" cy="166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Recommendation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System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295400" y="861825"/>
            <a:ext cx="1860300" cy="91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Simple Recommender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4295400" y="2140863"/>
            <a:ext cx="1860300" cy="91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Recommender</a:t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4295400" y="3419925"/>
            <a:ext cx="1860300" cy="91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</a:t>
            </a:r>
            <a:r>
              <a:rPr lang="en"/>
              <a:t> Filtering</a:t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990225" y="3269375"/>
            <a:ext cx="1942500" cy="54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Based</a:t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990225" y="4146675"/>
            <a:ext cx="1942500" cy="54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Item Based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9" name="Google Shape;69;p14"/>
          <p:cNvCxnSpPr>
            <a:stCxn id="63" idx="3"/>
            <a:endCxn id="64" idx="1"/>
          </p:cNvCxnSpPr>
          <p:nvPr/>
        </p:nvCxnSpPr>
        <p:spPr>
          <a:xfrm flipH="1" rot="10800000">
            <a:off x="2900050" y="1320150"/>
            <a:ext cx="1395300" cy="125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" name="Google Shape;70;p14"/>
          <p:cNvCxnSpPr>
            <a:stCxn id="63" idx="3"/>
            <a:endCxn id="65" idx="1"/>
          </p:cNvCxnSpPr>
          <p:nvPr/>
        </p:nvCxnSpPr>
        <p:spPr>
          <a:xfrm>
            <a:off x="2900050" y="2571750"/>
            <a:ext cx="13953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>
            <a:stCxn id="63" idx="3"/>
            <a:endCxn id="66" idx="1"/>
          </p:cNvCxnSpPr>
          <p:nvPr/>
        </p:nvCxnSpPr>
        <p:spPr>
          <a:xfrm>
            <a:off x="2900050" y="2571750"/>
            <a:ext cx="1395300" cy="130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4"/>
          <p:cNvCxnSpPr>
            <a:stCxn id="66" idx="3"/>
            <a:endCxn id="67" idx="1"/>
          </p:cNvCxnSpPr>
          <p:nvPr/>
        </p:nvCxnSpPr>
        <p:spPr>
          <a:xfrm flipH="1" rot="10800000">
            <a:off x="6155700" y="3543075"/>
            <a:ext cx="834600" cy="3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4"/>
          <p:cNvCxnSpPr>
            <a:stCxn id="66" idx="3"/>
            <a:endCxn id="68" idx="1"/>
          </p:cNvCxnSpPr>
          <p:nvPr/>
        </p:nvCxnSpPr>
        <p:spPr>
          <a:xfrm>
            <a:off x="6155700" y="3878175"/>
            <a:ext cx="834600" cy="54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19826" l="0" r="0" t="0"/>
          <a:stretch/>
        </p:blipFill>
        <p:spPr>
          <a:xfrm>
            <a:off x="6460500" y="65375"/>
            <a:ext cx="2683500" cy="11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50" y="4146675"/>
            <a:ext cx="2683500" cy="7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50" y="237725"/>
            <a:ext cx="2613001" cy="7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1220475" y="2065650"/>
            <a:ext cx="3173700" cy="101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endParaRPr sz="3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850" y="1272163"/>
            <a:ext cx="3623125" cy="3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109425" y="0"/>
            <a:ext cx="3420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5192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Simple Recommenders</a:t>
            </a:r>
            <a:endParaRPr sz="4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74900" y="707400"/>
            <a:ext cx="6651300" cy="3430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imes New Roman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Popularity Ranking: </a:t>
            </a: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Ranks movies based on their popularity metrics or genre-specific popularity.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imes New Roman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Filtering:</a:t>
            </a: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Filters out movies that do not meet the popularity or genre criteria.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imes New Roman"/>
              <a:buChar char="●"/>
            </a:pPr>
            <a:r>
              <a:rPr b="1" lang="en" sz="17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Recommendation Generation</a:t>
            </a: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Recommends the top-ranked or most popular movies to the user.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following are the steps involved: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imes New Roman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Decide on the metric or score to rate movies on.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imes New Roman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Calculate the score for every movie.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Times New Roman"/>
              <a:buChar char="●"/>
            </a:pPr>
            <a:r>
              <a:rPr lang="en" sz="175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Sort the movies based on the score and output the top results.</a:t>
            </a:r>
            <a:endParaRPr sz="175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700"/>
              </a:spcBef>
              <a:spcAft>
                <a:spcPts val="120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175" y="2271425"/>
            <a:ext cx="2919825" cy="287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54725" y="144050"/>
            <a:ext cx="41478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5192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Content-based recommenders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136800" y="848125"/>
            <a:ext cx="5499300" cy="2831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Item Metadata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Collects information about items such as genre, director, actors, plot summary, etc.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Profile Creation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Builds a user profile based on their past interactions or explicit preferences.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Similarity Calculation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Measures the similarity between items based on their metadata and the user profile.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Recommendation Generation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Recommends items that are similar to those the user has interacted with positively.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05192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575" y="2476000"/>
            <a:ext cx="3652424" cy="2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174900" y="171425"/>
            <a:ext cx="41616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5192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Collaborative filtering engines</a:t>
            </a:r>
            <a:endParaRPr b="1"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29625" y="779825"/>
            <a:ext cx="5912400" cy="4090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User-Item Interaction Matrix</a:t>
            </a:r>
            <a:r>
              <a:rPr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Represents users' ratings or interactions with items.</a:t>
            </a:r>
            <a:endParaRPr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Similarity Calculation</a:t>
            </a:r>
            <a:r>
              <a:rPr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Measures the similarity between users or items based on their past interactions.</a:t>
            </a:r>
            <a:endParaRPr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Prediction Generation</a:t>
            </a:r>
            <a:r>
              <a:rPr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Predicts the rating or preference a user would give to an item by combining the ratings of similar users or items.</a:t>
            </a:r>
            <a:endParaRPr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Recommendation Generation</a:t>
            </a:r>
            <a:r>
              <a:rPr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Recommends items with the highest predicted</a:t>
            </a:r>
            <a:endParaRPr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User-based Collaborative Filtering</a:t>
            </a:r>
            <a:r>
              <a:rPr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Recommends items to a target user based on the preferences of users who are similar to them.</a:t>
            </a:r>
            <a:endParaRPr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50"/>
              <a:buFont typeface="Roboto"/>
              <a:buChar char="●"/>
            </a:pPr>
            <a:r>
              <a:rPr b="1"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Item-based Collaborative Filtering</a:t>
            </a:r>
            <a:r>
              <a:rPr lang="en" sz="165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Recommends items that are similar to items the user has already interacted with or rated positively.</a:t>
            </a:r>
            <a:endParaRPr sz="165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5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075" y="2423200"/>
            <a:ext cx="2998350" cy="27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738700" y="834475"/>
            <a:ext cx="3009600" cy="86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Advantage </a:t>
            </a:r>
            <a:endParaRPr b="1" sz="2000"/>
          </a:p>
        </p:txBody>
      </p:sp>
      <p:sp>
        <p:nvSpPr>
          <p:cNvPr id="109" name="Google Shape;109;p19"/>
          <p:cNvSpPr/>
          <p:nvPr/>
        </p:nvSpPr>
        <p:spPr>
          <a:xfrm>
            <a:off x="5897775" y="3152100"/>
            <a:ext cx="3009600" cy="86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Disa</a:t>
            </a:r>
            <a:r>
              <a:rPr b="1" lang="en" sz="1800"/>
              <a:t>dvantage </a:t>
            </a:r>
            <a:endParaRPr b="1" sz="180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300" y="431925"/>
            <a:ext cx="1502825" cy="15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575" y="2775950"/>
            <a:ext cx="1614200" cy="16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0" y="0"/>
            <a:ext cx="663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Benefits of Generalized Recommendations: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95750" y="465100"/>
            <a:ext cx="8412900" cy="19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Accessibility: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Offers a wide range of movies that are likely to be enjoyed by the average audience.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Simplicity: 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Does not require complex user profiles or personalized preferences, making it suitable for a broad user base.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Roboto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Broad Appeal: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Appeals to users who may not have specific preferences or are looking for popular and widely acclaimed movies.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95750" y="2960025"/>
            <a:ext cx="8412900" cy="19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Lack of Personalization: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May not provide tailored recommendations based on individual tastes and preferences.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Limited Diversity: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Tends to recommend popular or mainstream movies, potentially overlooking niche or lesser-known gems.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Changing Trends: 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Popularity and critical acclaim can fluctuate over time, affecting the relevance of recommendations.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0" y="24648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Challenges and Limitations: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900" y="2161375"/>
            <a:ext cx="1874100" cy="7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399750" y="820863"/>
            <a:ext cx="8344500" cy="165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Personalization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Tailors recommendations to individual user preferences and tastes.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Diversity: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Recommends a variety of items based on different aspects of item metadata.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Serendipity: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Introduces users to new items they may not have discovered otherwise.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User Engagement: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Increases user engagement by providing relevant and interesting recommendations.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17675" y="273600"/>
            <a:ext cx="538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Benefits of Content-based Recommender Systems: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399750" y="2982125"/>
            <a:ext cx="8344500" cy="19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Over-specialization: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Recommending similar items may lead to a lack of diversity in recommendations.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Cold-start Problem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Difficulty in making recommendations for new users with limited interaction history.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Limited Serendipity:</a:t>
            </a: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Content-based systems may struggle to recommend unexpected or novel items outside the user's preferences.</a:t>
            </a:r>
            <a:endParaRPr sz="1700">
              <a:solidFill>
                <a:srgbClr val="0D0D0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17675" y="25033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Challenges and Limitations: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5900" y="2147675"/>
            <a:ext cx="1798100" cy="8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